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300" r:id="rId5"/>
    <p:sldId id="314" r:id="rId6"/>
    <p:sldId id="329" r:id="rId7"/>
    <p:sldId id="326" r:id="rId8"/>
    <p:sldId id="320" r:id="rId9"/>
    <p:sldId id="321" r:id="rId10"/>
    <p:sldId id="316" r:id="rId11"/>
    <p:sldId id="317" r:id="rId12"/>
    <p:sldId id="315" r:id="rId13"/>
    <p:sldId id="307" r:id="rId14"/>
    <p:sldId id="310" r:id="rId15"/>
    <p:sldId id="311" r:id="rId16"/>
    <p:sldId id="322" r:id="rId17"/>
    <p:sldId id="327" r:id="rId18"/>
    <p:sldId id="328"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9DDF"/>
    <a:srgbClr val="2F326B"/>
    <a:srgbClr val="3766AD"/>
    <a:srgbClr val="002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96368-C8D5-D64B-9FE3-FE486E4D86A8}"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884A6-1F10-DF4D-A9CD-2EB4065EEFC8}" type="slidenum">
              <a:rPr lang="en-US" smtClean="0"/>
              <a:t>‹#›</a:t>
            </a:fld>
            <a:endParaRPr lang="en-US"/>
          </a:p>
        </p:txBody>
      </p:sp>
    </p:spTree>
    <p:extLst>
      <p:ext uri="{BB962C8B-B14F-4D97-AF65-F5344CB8AC3E}">
        <p14:creationId xmlns:p14="http://schemas.microsoft.com/office/powerpoint/2010/main" val="159510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89835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45028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3236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51440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66446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77304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161EC90-2360-EC47-AC2A-61FF8B985E8D}" type="datetimeFigureOut">
              <a:rPr lang="en-US" smtClean="0"/>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33009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161EC90-2360-EC47-AC2A-61FF8B985E8D}" type="datetimeFigureOut">
              <a:rPr lang="en-US" smtClean="0"/>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89971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1EC90-2360-EC47-AC2A-61FF8B985E8D}" type="datetimeFigureOut">
              <a:rPr lang="en-US" smtClean="0"/>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07408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37198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58062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1EC90-2360-EC47-AC2A-61FF8B985E8D}" type="datetimeFigureOut">
              <a:rPr lang="en-US" smtClean="0"/>
              <a:t>4/5/2021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E0A22-E706-1C44-B874-5768101ED52F}" type="slidenum">
              <a:rPr lang="en-US" smtClean="0"/>
              <a:t>‹#›</a:t>
            </a:fld>
            <a:endParaRPr lang="en-US"/>
          </a:p>
        </p:txBody>
      </p:sp>
    </p:spTree>
    <p:extLst>
      <p:ext uri="{BB962C8B-B14F-4D97-AF65-F5344CB8AC3E}">
        <p14:creationId xmlns:p14="http://schemas.microsoft.com/office/powerpoint/2010/main" val="1111356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elevateeducationonline.com/login/" TargetMode="External"/><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hyperlink" Target="http://www.elevateeducationonline.com/cours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levateeducationonline.com/troubleshooting/" TargetMode="External"/><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elevateeducationonline.com/"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l="7466" t="1130" r="16621" b="34759"/>
          <a:stretch/>
        </p:blipFill>
        <p:spPr>
          <a:xfrm>
            <a:off x="0" y="-5279"/>
            <a:ext cx="12189699" cy="6863279"/>
          </a:xfrm>
          <a:prstGeom prst="rect">
            <a:avLst/>
          </a:prstGeom>
        </p:spPr>
      </p:pic>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
        <p:nvSpPr>
          <p:cNvPr id="9" name="Right Triangle 8"/>
          <p:cNvSpPr/>
          <p:nvPr/>
        </p:nvSpPr>
        <p:spPr>
          <a:xfrm flipV="1">
            <a:off x="-1" y="4907"/>
            <a:ext cx="2900855" cy="6979215"/>
          </a:xfrm>
          <a:prstGeom prst="rtTriangle">
            <a:avLst/>
          </a:prstGeom>
          <a:solidFill>
            <a:srgbClr val="2F9DD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V="1">
            <a:off x="0" y="-10859"/>
            <a:ext cx="7346731" cy="3778818"/>
          </a:xfrm>
          <a:prstGeom prst="rtTriangle">
            <a:avLst/>
          </a:prstGeom>
          <a:solidFill>
            <a:srgbClr val="2F326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0914" y="49052"/>
            <a:ext cx="4387676" cy="2416046"/>
          </a:xfrm>
          <a:prstGeom prst="rect">
            <a:avLst/>
          </a:prstGeom>
          <a:noFill/>
        </p:spPr>
        <p:txBody>
          <a:bodyPr wrap="square" rtlCol="0">
            <a:spAutoFit/>
          </a:bodyPr>
          <a:lstStyle/>
          <a:p>
            <a:r>
              <a:rPr lang="en-US" sz="4200" b="1" dirty="0">
                <a:solidFill>
                  <a:schemeClr val="bg1"/>
                </a:solidFill>
                <a:latin typeface="BPreplay" charset="0"/>
                <a:ea typeface="BPreplay" charset="0"/>
                <a:cs typeface="BPreplay" charset="0"/>
              </a:rPr>
              <a:t>Hillcrest High School</a:t>
            </a:r>
          </a:p>
          <a:p>
            <a:endParaRPr lang="en-US" sz="1900" dirty="0">
              <a:solidFill>
                <a:schemeClr val="bg1"/>
              </a:solidFill>
              <a:latin typeface="BPreplay" charset="0"/>
              <a:ea typeface="BPreplay" charset="0"/>
              <a:cs typeface="BPreplay" charset="0"/>
            </a:endParaRPr>
          </a:p>
          <a:p>
            <a:r>
              <a:rPr lang="en-US" sz="2400" dirty="0">
                <a:solidFill>
                  <a:schemeClr val="bg1"/>
                </a:solidFill>
                <a:latin typeface="BPreplay" charset="0"/>
                <a:ea typeface="BPreplay" charset="0"/>
                <a:cs typeface="BPreplay" charset="0"/>
              </a:rPr>
              <a:t>How to Access</a:t>
            </a:r>
          </a:p>
          <a:p>
            <a:r>
              <a:rPr lang="en-US" sz="2400" dirty="0">
                <a:solidFill>
                  <a:schemeClr val="bg1"/>
                </a:solidFill>
                <a:latin typeface="BPreplay" charset="0"/>
                <a:ea typeface="BPreplay" charset="0"/>
                <a:cs typeface="BPreplay" charset="0"/>
              </a:rPr>
              <a:t>Your Course</a:t>
            </a:r>
          </a:p>
        </p:txBody>
      </p:sp>
    </p:spTree>
    <p:extLst>
      <p:ext uri="{BB962C8B-B14F-4D97-AF65-F5344CB8AC3E}">
        <p14:creationId xmlns:p14="http://schemas.microsoft.com/office/powerpoint/2010/main" val="744300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1C64E6-028C-4FCA-A956-7ED782922656}"/>
              </a:ext>
            </a:extLst>
          </p:cNvPr>
          <p:cNvPicPr>
            <a:picLocks noChangeAspect="1"/>
          </p:cNvPicPr>
          <p:nvPr/>
        </p:nvPicPr>
        <p:blipFill rotWithShape="1">
          <a:blip r:embed="rId2"/>
          <a:srcRect l="3711" t="9210" r="1706" b="4023"/>
          <a:stretch/>
        </p:blipFill>
        <p:spPr>
          <a:xfrm>
            <a:off x="480767" y="1101012"/>
            <a:ext cx="10824426" cy="5585716"/>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200602"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4. Begin!</a:t>
            </a: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Tree>
    <p:extLst>
      <p:ext uri="{BB962C8B-B14F-4D97-AF65-F5344CB8AC3E}">
        <p14:creationId xmlns:p14="http://schemas.microsoft.com/office/powerpoint/2010/main" val="1014327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435704" cy="4909036"/>
          </a:xfrm>
          <a:prstGeom prst="rect">
            <a:avLst/>
          </a:prstGeom>
          <a:noFill/>
        </p:spPr>
        <p:txBody>
          <a:bodyPr wrap="square" rtlCol="0">
            <a:spAutoFit/>
          </a:bodyPr>
          <a:lstStyle/>
          <a:p>
            <a:r>
              <a:rPr lang="en-US" sz="2500" b="1" dirty="0">
                <a:solidFill>
                  <a:srgbClr val="2F9DDF"/>
                </a:solidFill>
                <a:latin typeface="Source Sans Pro" charset="0"/>
                <a:ea typeface="Source Sans Pro" charset="0"/>
                <a:cs typeface="Source Sans Pro" charset="0"/>
              </a:rPr>
              <a:t>Uploading work</a:t>
            </a:r>
          </a:p>
          <a:p>
            <a:br>
              <a:rPr lang="en-US" sz="2400" dirty="0">
                <a:solidFill>
                  <a:srgbClr val="2F9DDF"/>
                </a:solidFill>
                <a:latin typeface="Source Sans Pro" charset="0"/>
                <a:ea typeface="Source Sans Pro" charset="0"/>
                <a:cs typeface="Source Sans Pro" charset="0"/>
              </a:rPr>
            </a:br>
            <a:r>
              <a:rPr lang="en-US" sz="2400" dirty="0">
                <a:solidFill>
                  <a:srgbClr val="2F9DDF"/>
                </a:solidFill>
                <a:latin typeface="Source Sans Pro" charset="0"/>
                <a:ea typeface="Source Sans Pro" charset="0"/>
                <a:cs typeface="Source Sans Pro" charset="0"/>
              </a:rPr>
              <a:t>When you upload course work you will see a </a:t>
            </a:r>
            <a:r>
              <a:rPr lang="en-US" sz="2400" u="sng" dirty="0">
                <a:solidFill>
                  <a:srgbClr val="2F9DDF"/>
                </a:solidFill>
                <a:latin typeface="Source Sans Pro" charset="0"/>
                <a:ea typeface="Source Sans Pro" charset="0"/>
                <a:cs typeface="Source Sans Pro" charset="0"/>
              </a:rPr>
              <a:t>“Thank you”</a:t>
            </a:r>
            <a:r>
              <a:rPr lang="en-US" sz="2400" dirty="0">
                <a:solidFill>
                  <a:srgbClr val="2F9DDF"/>
                </a:solidFill>
                <a:latin typeface="Source Sans Pro" charset="0"/>
                <a:ea typeface="Source Sans Pro" charset="0"/>
                <a:cs typeface="Source Sans Pro" charset="0"/>
              </a:rPr>
              <a:t> message.  </a:t>
            </a: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i="1"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r>
              <a:rPr lang="en-US" sz="2400" dirty="0">
                <a:solidFill>
                  <a:srgbClr val="2F9DDF"/>
                </a:solidFill>
                <a:latin typeface="Source Sans Pro" charset="0"/>
                <a:ea typeface="Source Sans Pro" charset="0"/>
                <a:cs typeface="Source Sans Pro" charset="0"/>
              </a:rPr>
              <a:t>Don’t worry if that message disappears or it says ‘Choose File’ again next time you log in. If you got a “Thank you” message your work has been received!</a:t>
            </a:r>
          </a:p>
        </p:txBody>
      </p:sp>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7"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9" name="Picture 8">
            <a:extLst>
              <a:ext uri="{FF2B5EF4-FFF2-40B4-BE49-F238E27FC236}">
                <a16:creationId xmlns:a16="http://schemas.microsoft.com/office/drawing/2014/main" id="{7D253425-04B5-4E63-96DC-BAF2A7F903AD}"/>
              </a:ext>
            </a:extLst>
          </p:cNvPr>
          <p:cNvPicPr>
            <a:picLocks noChangeAspect="1"/>
          </p:cNvPicPr>
          <p:nvPr/>
        </p:nvPicPr>
        <p:blipFill rotWithShape="1">
          <a:blip r:embed="rId3"/>
          <a:srcRect l="24229" t="30800" r="25351" b="16751"/>
          <a:stretch/>
        </p:blipFill>
        <p:spPr>
          <a:xfrm>
            <a:off x="3830957" y="2364628"/>
            <a:ext cx="4530084" cy="2650814"/>
          </a:xfrm>
          <a:prstGeom prst="rect">
            <a:avLst/>
          </a:prstGeom>
        </p:spPr>
      </p:pic>
      <p:sp>
        <p:nvSpPr>
          <p:cNvPr id="10" name="Oval 9">
            <a:extLst>
              <a:ext uri="{FF2B5EF4-FFF2-40B4-BE49-F238E27FC236}">
                <a16:creationId xmlns:a16="http://schemas.microsoft.com/office/drawing/2014/main" id="{66D7C893-6E09-49C8-8576-A1DAECA8CA7E}"/>
              </a:ext>
            </a:extLst>
          </p:cNvPr>
          <p:cNvSpPr/>
          <p:nvPr/>
        </p:nvSpPr>
        <p:spPr>
          <a:xfrm>
            <a:off x="3595755" y="4572005"/>
            <a:ext cx="2333625" cy="5860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661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435704" cy="5080750"/>
          </a:xfrm>
          <a:prstGeom prst="rect">
            <a:avLst/>
          </a:prstGeom>
          <a:noFill/>
        </p:spPr>
        <p:txBody>
          <a:bodyPr wrap="square" rtlCol="0" anchor="t">
            <a:spAutoFit/>
          </a:bodyPr>
          <a:lstStyle/>
          <a:p>
            <a:pPr>
              <a:lnSpc>
                <a:spcPct val="150000"/>
              </a:lnSpc>
            </a:pPr>
            <a:r>
              <a:rPr lang="en-US" sz="2400" b="1" dirty="0">
                <a:solidFill>
                  <a:srgbClr val="2F9DDF"/>
                </a:solidFill>
                <a:latin typeface="Source Sans Pro"/>
                <a:ea typeface="Source Sans Pro"/>
                <a:cs typeface="Source Sans Pro" charset="0"/>
              </a:rPr>
              <a:t>If you can’t access your course or it says you have been locked out</a:t>
            </a:r>
          </a:p>
          <a:p>
            <a:pPr>
              <a:lnSpc>
                <a:spcPct val="150000"/>
              </a:lnSpc>
            </a:pPr>
            <a:r>
              <a:rPr lang="en-US" sz="2000" dirty="0">
                <a:solidFill>
                  <a:srgbClr val="2F9DDF"/>
                </a:solidFill>
                <a:latin typeface="Source Sans Pro" charset="0"/>
                <a:ea typeface="Source Sans Pro" charset="0"/>
                <a:cs typeface="Source Sans Pro" charset="0"/>
              </a:rPr>
              <a:t>There are 2 reasons this can happen.</a:t>
            </a: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r>
              <a:rPr lang="en-US" b="1" dirty="0">
                <a:solidFill>
                  <a:srgbClr val="2F9DDF"/>
                </a:solidFill>
                <a:latin typeface="Source Sans Pro"/>
                <a:ea typeface="Source Sans Pro"/>
                <a:cs typeface="Source Sans Pro" charset="0"/>
              </a:rPr>
              <a:t>1. You are clicking on the wrong course</a:t>
            </a:r>
            <a:r>
              <a:rPr lang="en-US" dirty="0">
                <a:solidFill>
                  <a:srgbClr val="2F9DDF"/>
                </a:solidFill>
                <a:latin typeface="Source Sans Pro"/>
                <a:ea typeface="Source Sans Pro"/>
                <a:cs typeface="Source Sans Pro" charset="0"/>
              </a:rPr>
              <a:t>. Make sure you know which course your school has signed you up for!</a:t>
            </a:r>
            <a:endParaRPr lang="en-US" b="1" dirty="0">
              <a:solidFill>
                <a:srgbClr val="2F9DDF"/>
              </a:solidFill>
              <a:latin typeface="Source Sans Pro" charset="0"/>
              <a:ea typeface="Source Sans Pro" charset="0"/>
              <a:cs typeface="Source Sans Pro" charset="0"/>
            </a:endParaRPr>
          </a:p>
          <a:p>
            <a:pPr>
              <a:lnSpc>
                <a:spcPct val="150000"/>
              </a:lnSpc>
            </a:pPr>
            <a:r>
              <a:rPr lang="en-US" b="1" dirty="0">
                <a:solidFill>
                  <a:srgbClr val="2F9DDF"/>
                </a:solidFill>
                <a:latin typeface="Source Sans Pro"/>
                <a:ea typeface="Source Sans Pro"/>
                <a:cs typeface="Source Sans Pro" charset="0"/>
              </a:rPr>
              <a:t>2. You aren’t logged in. </a:t>
            </a:r>
            <a:r>
              <a:rPr lang="en-US" dirty="0">
                <a:solidFill>
                  <a:srgbClr val="2F9DDF"/>
                </a:solidFill>
                <a:latin typeface="Source Sans Pro"/>
                <a:ea typeface="Source Sans Pro"/>
                <a:cs typeface="Source Sans Pro" charset="0"/>
              </a:rPr>
              <a:t>This can be confusing, as you might be in the Course Library, and can see the course picture! If this happens, click on the log in button.</a:t>
            </a:r>
          </a:p>
        </p:txBody>
      </p:sp>
      <p:pic>
        <p:nvPicPr>
          <p:cNvPr id="6" name="Picture 5">
            <a:extLst>
              <a:ext uri="{FF2B5EF4-FFF2-40B4-BE49-F238E27FC236}">
                <a16:creationId xmlns:a16="http://schemas.microsoft.com/office/drawing/2014/main" id="{BC35B6E1-FC76-4085-926C-A281A04B3925}"/>
              </a:ext>
            </a:extLst>
          </p:cNvPr>
          <p:cNvPicPr>
            <a:picLocks noChangeAspect="1"/>
          </p:cNvPicPr>
          <p:nvPr/>
        </p:nvPicPr>
        <p:blipFill rotWithShape="1">
          <a:blip r:embed="rId3"/>
          <a:srcRect l="9531" t="23931" r="14062" b="17262"/>
          <a:stretch/>
        </p:blipFill>
        <p:spPr>
          <a:xfrm>
            <a:off x="3067004" y="2225945"/>
            <a:ext cx="6057993" cy="2622711"/>
          </a:xfrm>
          <a:prstGeom prst="rect">
            <a:avLst/>
          </a:prstGeom>
        </p:spPr>
      </p:pic>
      <p:sp>
        <p:nvSpPr>
          <p:cNvPr id="8" name="Oval 7">
            <a:extLst>
              <a:ext uri="{FF2B5EF4-FFF2-40B4-BE49-F238E27FC236}">
                <a16:creationId xmlns:a16="http://schemas.microsoft.com/office/drawing/2014/main" id="{A026327E-8C57-48E4-B673-92F2F9EC76AA}"/>
              </a:ext>
            </a:extLst>
          </p:cNvPr>
          <p:cNvSpPr/>
          <p:nvPr/>
        </p:nvSpPr>
        <p:spPr>
          <a:xfrm>
            <a:off x="5079601" y="3744968"/>
            <a:ext cx="767828" cy="3757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213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13" name="TextBox 12">
            <a:extLst>
              <a:ext uri="{FF2B5EF4-FFF2-40B4-BE49-F238E27FC236}">
                <a16:creationId xmlns:a16="http://schemas.microsoft.com/office/drawing/2014/main" id="{DA21DD34-B095-47C6-B9DB-416EED4B516C}"/>
              </a:ext>
            </a:extLst>
          </p:cNvPr>
          <p:cNvSpPr txBox="1"/>
          <p:nvPr/>
        </p:nvSpPr>
        <p:spPr>
          <a:xfrm>
            <a:off x="461316" y="1638921"/>
            <a:ext cx="11435704" cy="4170372"/>
          </a:xfrm>
          <a:prstGeom prst="rect">
            <a:avLst/>
          </a:prstGeom>
          <a:noFill/>
        </p:spPr>
        <p:txBody>
          <a:bodyPr wrap="square" rtlCol="0" anchor="t">
            <a:spAutoFit/>
          </a:bodyPr>
          <a:lstStyle/>
          <a:p>
            <a:r>
              <a:rPr lang="en-US" sz="2400" b="1">
                <a:solidFill>
                  <a:srgbClr val="2F9DDF"/>
                </a:solidFill>
                <a:latin typeface="Source Sans Pro" charset="0"/>
                <a:ea typeface="Source Sans Pro" charset="0"/>
                <a:cs typeface="Source Sans Pro" charset="0"/>
              </a:rPr>
              <a:t>Can’t write in or save the workbook / manual?</a:t>
            </a:r>
            <a:endParaRPr lang="en-US" sz="2000">
              <a:solidFill>
                <a:srgbClr val="2F9DDF"/>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400">
                <a:solidFill>
                  <a:srgbClr val="2F9DDF"/>
                </a:solidFill>
                <a:latin typeface="Source Sans Pro" charset="0"/>
                <a:ea typeface="Source Sans Pro" charset="0"/>
                <a:cs typeface="Source Sans Pro" charset="0"/>
              </a:rPr>
              <a:t>There is a downloadable writable PDF workbook for each module. If you…</a:t>
            </a:r>
          </a:p>
          <a:p>
            <a:endParaRPr lang="en-US" sz="2400">
              <a:solidFill>
                <a:srgbClr val="2F9DDF"/>
              </a:solidFill>
              <a:latin typeface="Source Sans Pro" charset="0"/>
              <a:ea typeface="Source Sans Pro" charset="0"/>
              <a:cs typeface="Source Sans Pro" charset="0"/>
            </a:endParaRPr>
          </a:p>
          <a:p>
            <a:r>
              <a:rPr lang="en-US" sz="2400" b="1">
                <a:solidFill>
                  <a:srgbClr val="2F9DDF"/>
                </a:solidFill>
                <a:latin typeface="Source Sans Pro"/>
                <a:ea typeface="Source Sans Pro"/>
                <a:cs typeface="Source Sans Pro" charset="0"/>
              </a:rPr>
              <a:t>Can’t write in it? </a:t>
            </a:r>
          </a:p>
          <a:p>
            <a:pPr marL="342900" indent="-342900">
              <a:buFont typeface="Arial" panose="020B0604020202020204" pitchFamily="34" charset="0"/>
              <a:buChar char="•"/>
            </a:pPr>
            <a:r>
              <a:rPr lang="en-US" sz="2400">
                <a:solidFill>
                  <a:srgbClr val="2F9DDF"/>
                </a:solidFill>
                <a:latin typeface="Source Sans Pro"/>
                <a:ea typeface="Source Sans Pro"/>
                <a:cs typeface="Source Sans Pro" charset="0"/>
              </a:rPr>
              <a:t>Check your browser. Writable PDFs don’t work in Firefox or Safari. Instead, try a different browser, </a:t>
            </a:r>
            <a:r>
              <a:rPr lang="en-US" sz="2400" u="sng">
                <a:solidFill>
                  <a:srgbClr val="2F9DDF"/>
                </a:solidFill>
                <a:latin typeface="Source Sans Pro"/>
                <a:ea typeface="Source Sans Pro"/>
                <a:cs typeface="Source Sans Pro" charset="0"/>
              </a:rPr>
              <a:t>preferably Chrome, Explorer or Edge.</a:t>
            </a:r>
          </a:p>
          <a:p>
            <a:endParaRPr lang="en-US" sz="2400">
              <a:solidFill>
                <a:srgbClr val="2F9DDF"/>
              </a:solidFill>
              <a:latin typeface="Source Sans Pro" charset="0"/>
              <a:ea typeface="Source Sans Pro" charset="0"/>
              <a:cs typeface="Source Sans Pro" charset="0"/>
            </a:endParaRPr>
          </a:p>
          <a:p>
            <a:r>
              <a:rPr lang="en-US" sz="2400" b="1">
                <a:solidFill>
                  <a:srgbClr val="2F9DDF"/>
                </a:solidFill>
                <a:latin typeface="Source Sans Pro"/>
                <a:ea typeface="Source Sans Pro"/>
                <a:cs typeface="Source Sans Pro" charset="0"/>
              </a:rPr>
              <a:t>Can’t save it with your answers? </a:t>
            </a:r>
          </a:p>
          <a:p>
            <a:pPr marL="342900" indent="-342900">
              <a:buFont typeface="Arial" panose="020B0604020202020204" pitchFamily="34" charset="0"/>
              <a:buChar char="•"/>
            </a:pPr>
            <a:r>
              <a:rPr lang="en-US" sz="2400">
                <a:solidFill>
                  <a:srgbClr val="2F9DDF"/>
                </a:solidFill>
                <a:latin typeface="Source Sans Pro"/>
                <a:ea typeface="Source Sans Pro"/>
                <a:cs typeface="Source Sans Pro" charset="0"/>
              </a:rPr>
              <a:t>If you have completed the workbook and want to save your answers simply go “Print”, then pick from the list of printer options and pick either “Save to PDF” or “Print to PDF”</a:t>
            </a:r>
            <a:r>
              <a:rPr lang="en-US" sz="2500">
                <a:solidFill>
                  <a:srgbClr val="2F9DDF"/>
                </a:solidFill>
                <a:latin typeface="Source Sans Pro" charset="0"/>
                <a:ea typeface="Source Sans Pro" charset="0"/>
                <a:cs typeface="Source Sans Pro" charset="0"/>
              </a:rPr>
              <a:t>.</a:t>
            </a:r>
            <a:endParaRPr lang="en-US" sz="2400">
              <a:solidFill>
                <a:srgbClr val="2F9DDF"/>
              </a:solidFill>
              <a:latin typeface="Source Sans Pro"/>
              <a:ea typeface="Source Sans Pro"/>
              <a:cs typeface="Source Sans Pro" charset="0"/>
            </a:endParaRPr>
          </a:p>
        </p:txBody>
      </p:sp>
    </p:spTree>
    <p:extLst>
      <p:ext uri="{BB962C8B-B14F-4D97-AF65-F5344CB8AC3E}">
        <p14:creationId xmlns:p14="http://schemas.microsoft.com/office/powerpoint/2010/main" val="2648573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13" name="TextBox 12">
            <a:extLst>
              <a:ext uri="{FF2B5EF4-FFF2-40B4-BE49-F238E27FC236}">
                <a16:creationId xmlns:a16="http://schemas.microsoft.com/office/drawing/2014/main" id="{DA21DD34-B095-47C6-B9DB-416EED4B516C}"/>
              </a:ext>
            </a:extLst>
          </p:cNvPr>
          <p:cNvSpPr txBox="1"/>
          <p:nvPr/>
        </p:nvSpPr>
        <p:spPr>
          <a:xfrm>
            <a:off x="480170" y="1513172"/>
            <a:ext cx="11435704" cy="3816429"/>
          </a:xfrm>
          <a:prstGeom prst="rect">
            <a:avLst/>
          </a:prstGeom>
          <a:noFill/>
        </p:spPr>
        <p:txBody>
          <a:bodyPr wrap="square" rtlCol="0">
            <a:spAutoFit/>
          </a:bodyPr>
          <a:lstStyle/>
          <a:p>
            <a:pPr>
              <a:lnSpc>
                <a:spcPct val="150000"/>
              </a:lnSpc>
            </a:pPr>
            <a:r>
              <a:rPr lang="en-US" sz="2400" b="1">
                <a:solidFill>
                  <a:srgbClr val="2F9DDF"/>
                </a:solidFill>
                <a:latin typeface="Source Sans Pro" charset="0"/>
                <a:ea typeface="Source Sans Pro" charset="0"/>
                <a:cs typeface="Source Sans Pro" charset="0"/>
              </a:rPr>
              <a:t>I can’t navigate back to the log-in page or Course Library!</a:t>
            </a:r>
            <a:endParaRPr lang="en-US" sz="2000">
              <a:solidFill>
                <a:srgbClr val="2F9DDF"/>
              </a:solidFill>
              <a:latin typeface="Source Sans Pro" charset="0"/>
              <a:ea typeface="Source Sans Pro" charset="0"/>
              <a:cs typeface="Source Sans Pro" charset="0"/>
            </a:endParaRPr>
          </a:p>
          <a:p>
            <a:pPr>
              <a:lnSpc>
                <a:spcPct val="150000"/>
              </a:lnSpc>
            </a:pPr>
            <a:endParaRPr lang="en-US" sz="2400">
              <a:solidFill>
                <a:srgbClr val="2F9DDF"/>
              </a:solidFill>
              <a:latin typeface="Source Sans Pro" charset="0"/>
              <a:ea typeface="Source Sans Pro" charset="0"/>
              <a:cs typeface="Source Sans Pro" charset="0"/>
            </a:endParaRPr>
          </a:p>
          <a:p>
            <a:pPr>
              <a:lnSpc>
                <a:spcPct val="150000"/>
              </a:lnSpc>
            </a:pPr>
            <a:r>
              <a:rPr lang="en-US" sz="2000">
                <a:solidFill>
                  <a:srgbClr val="2F9DDF"/>
                </a:solidFill>
                <a:latin typeface="Source Sans Pro" charset="0"/>
                <a:ea typeface="Source Sans Pro" charset="0"/>
                <a:cs typeface="Source Sans Pro" charset="0"/>
              </a:rPr>
              <a:t>Once you have created your account, you can navigate back to the </a:t>
            </a:r>
            <a:r>
              <a:rPr lang="en-US" sz="2000" b="1">
                <a:solidFill>
                  <a:srgbClr val="2F9DDF"/>
                </a:solidFill>
                <a:latin typeface="Source Sans Pro" charset="0"/>
                <a:ea typeface="Source Sans Pro" charset="0"/>
                <a:cs typeface="Source Sans Pro" charset="0"/>
              </a:rPr>
              <a:t>log-in page </a:t>
            </a:r>
            <a:r>
              <a:rPr lang="en-US" sz="2000">
                <a:solidFill>
                  <a:srgbClr val="2F9DDF"/>
                </a:solidFill>
                <a:latin typeface="Source Sans Pro" charset="0"/>
                <a:ea typeface="Source Sans Pro" charset="0"/>
                <a:cs typeface="Source Sans Pro" charset="0"/>
              </a:rPr>
              <a:t>by going </a:t>
            </a:r>
          </a:p>
          <a:p>
            <a:pPr>
              <a:lnSpc>
                <a:spcPct val="150000"/>
              </a:lnSpc>
            </a:pPr>
            <a:r>
              <a:rPr lang="en-US" sz="2000">
                <a:solidFill>
                  <a:srgbClr val="2F9DDF"/>
                </a:solidFill>
                <a:latin typeface="Source Sans Pro" charset="0"/>
                <a:ea typeface="Source Sans Pro" charset="0"/>
                <a:cs typeface="Source Sans Pro" charset="0"/>
              </a:rPr>
              <a:t>to: </a:t>
            </a:r>
            <a:r>
              <a:rPr lang="en-ZA" sz="2000">
                <a:hlinkClick r:id="rId3"/>
              </a:rPr>
              <a:t>www.elevateeducationonline.com/login/</a:t>
            </a:r>
            <a:endParaRPr lang="en-US" sz="2000">
              <a:solidFill>
                <a:srgbClr val="2F9DDF"/>
              </a:solidFill>
              <a:latin typeface="Source Sans Pro" charset="0"/>
              <a:ea typeface="Source Sans Pro" charset="0"/>
              <a:cs typeface="Source Sans Pro" charset="0"/>
            </a:endParaRPr>
          </a:p>
          <a:p>
            <a:endParaRPr lang="en-US" sz="2000" b="1">
              <a:solidFill>
                <a:srgbClr val="2F9DDF"/>
              </a:solidFill>
              <a:latin typeface="Source Sans Pro" charset="0"/>
              <a:ea typeface="Source Sans Pro" charset="0"/>
              <a:cs typeface="Source Sans Pro" charset="0"/>
            </a:endParaRPr>
          </a:p>
          <a:p>
            <a:endParaRPr lang="en-US" sz="2000" b="1">
              <a:solidFill>
                <a:srgbClr val="2F9DDF"/>
              </a:solidFill>
              <a:latin typeface="Source Sans Pro" charset="0"/>
              <a:ea typeface="Source Sans Pro" charset="0"/>
              <a:cs typeface="Source Sans Pro" charset="0"/>
            </a:endParaRPr>
          </a:p>
          <a:p>
            <a:r>
              <a:rPr lang="en-US" sz="2000">
                <a:solidFill>
                  <a:srgbClr val="2F9DDF"/>
                </a:solidFill>
                <a:latin typeface="Source Sans Pro" charset="0"/>
                <a:ea typeface="Source Sans Pro" charset="0"/>
              </a:rPr>
              <a:t>You can navigate back to the </a:t>
            </a:r>
            <a:r>
              <a:rPr lang="en-US" sz="2000" b="1">
                <a:solidFill>
                  <a:srgbClr val="2F9DDF"/>
                </a:solidFill>
                <a:latin typeface="Source Sans Pro" charset="0"/>
                <a:ea typeface="Source Sans Pro" charset="0"/>
              </a:rPr>
              <a:t>Course Library </a:t>
            </a:r>
            <a:r>
              <a:rPr lang="en-US" sz="2000">
                <a:solidFill>
                  <a:srgbClr val="2F9DDF"/>
                </a:solidFill>
                <a:latin typeface="Source Sans Pro" charset="0"/>
                <a:ea typeface="Source Sans Pro" charset="0"/>
              </a:rPr>
              <a:t>by going to: </a:t>
            </a:r>
            <a:r>
              <a:rPr lang="en-ZA" sz="2000">
                <a:hlinkClick r:id="rId4"/>
              </a:rPr>
              <a:t>www.elevateeducationonline.com/courses/</a:t>
            </a:r>
            <a:endParaRPr lang="en-US" sz="2000">
              <a:solidFill>
                <a:srgbClr val="2F326B"/>
              </a:solidFill>
              <a:latin typeface="Source Sans Pro" charset="0"/>
              <a:ea typeface="Source Sans Pro" charset="0"/>
              <a:cs typeface="Source Sans Pro" charset="0"/>
            </a:endParaRPr>
          </a:p>
          <a:p>
            <a:endParaRPr lang="en-US" sz="2500">
              <a:solidFill>
                <a:srgbClr val="2F9DDF"/>
              </a:solidFill>
              <a:latin typeface="Source Sans Pro" charset="0"/>
              <a:ea typeface="Source Sans Pro" charset="0"/>
              <a:cs typeface="Source Sans Pro" charset="0"/>
            </a:endParaRPr>
          </a:p>
          <a:p>
            <a:endParaRPr lang="en-US" sz="2500">
              <a:solidFill>
                <a:srgbClr val="2F9DD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2302853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490875" cy="523220"/>
          </a:xfrm>
          <a:prstGeom prst="rect">
            <a:avLst/>
          </a:prstGeom>
          <a:noFill/>
        </p:spPr>
        <p:txBody>
          <a:bodyPr wrap="none" rtlCol="0">
            <a:spAutoFit/>
          </a:bodyPr>
          <a:lstStyle/>
          <a:p>
            <a:r>
              <a:rPr lang="en-US" sz="2800">
                <a:solidFill>
                  <a:srgbClr val="2F326B"/>
                </a:solidFill>
                <a:latin typeface="BPreplay" charset="0"/>
                <a:ea typeface="BPreplay" charset="0"/>
                <a:cs typeface="BPreplay" charset="0"/>
              </a:rPr>
              <a:t>Having trouble?</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170460" cy="4985980"/>
          </a:xfrm>
          <a:prstGeom prst="rect">
            <a:avLst/>
          </a:prstGeom>
          <a:noFill/>
        </p:spPr>
        <p:txBody>
          <a:bodyPr wrap="square" rtlCol="0">
            <a:spAutoFit/>
          </a:bodyPr>
          <a:lstStyle/>
          <a:p>
            <a:endParaRPr lang="en-US" sz="2500">
              <a:solidFill>
                <a:srgbClr val="2F9DDF"/>
              </a:solidFill>
              <a:latin typeface="Source Sans Pro" charset="0"/>
              <a:ea typeface="Source Sans Pro" charset="0"/>
              <a:cs typeface="Source Sans Pro" charset="0"/>
            </a:endParaRPr>
          </a:p>
          <a:p>
            <a:r>
              <a:rPr lang="en-US" sz="2500">
                <a:solidFill>
                  <a:srgbClr val="2F9DDF"/>
                </a:solidFill>
                <a:latin typeface="Source Sans Pro" charset="0"/>
                <a:ea typeface="Source Sans Pro" charset="0"/>
                <a:cs typeface="Source Sans Pro" charset="0"/>
              </a:rPr>
              <a:t>If you’re having trouble at any stage, head here:</a:t>
            </a:r>
          </a:p>
          <a:p>
            <a:endParaRPr lang="en-US" sz="2500">
              <a:solidFill>
                <a:srgbClr val="2F9DDF"/>
              </a:solidFill>
              <a:latin typeface="Source Sans Pro" charset="0"/>
              <a:ea typeface="Source Sans Pro" charset="0"/>
              <a:cs typeface="Source Sans Pro" charset="0"/>
            </a:endParaRPr>
          </a:p>
          <a:p>
            <a:endParaRPr lang="en-US" sz="2500">
              <a:solidFill>
                <a:srgbClr val="2F9DDF"/>
              </a:solidFill>
              <a:latin typeface="Source Sans Pro" charset="0"/>
              <a:ea typeface="Source Sans Pro" charset="0"/>
              <a:cs typeface="Source Sans Pro" charset="0"/>
            </a:endParaRPr>
          </a:p>
          <a:p>
            <a:pPr algn="ctr"/>
            <a:r>
              <a:rPr lang="en-ZA" sz="3500">
                <a:hlinkClick r:id="rId3"/>
              </a:rPr>
              <a:t>www.elevateeducationonline.com/troubleshooting/</a:t>
            </a:r>
            <a:endParaRPr lang="en-US" sz="3500">
              <a:solidFill>
                <a:srgbClr val="2F9DDF"/>
              </a:solidFill>
              <a:latin typeface="Source Sans Pro" charset="0"/>
              <a:ea typeface="Source Sans Pro" charset="0"/>
              <a:cs typeface="Source Sans Pro" charset="0"/>
            </a:endParaRPr>
          </a:p>
          <a:p>
            <a:pPr algn="ctr"/>
            <a:endParaRPr lang="en-US" sz="4000">
              <a:solidFill>
                <a:srgbClr val="2F9DDF"/>
              </a:solidFill>
              <a:latin typeface="Source Sans Pro" charset="0"/>
              <a:ea typeface="Source Sans Pro" charset="0"/>
              <a:cs typeface="Source Sans Pro" charset="0"/>
            </a:endParaRPr>
          </a:p>
          <a:p>
            <a:pPr algn="ctr"/>
            <a:endParaRPr lang="en-US" sz="4000">
              <a:solidFill>
                <a:srgbClr val="2F9DDF"/>
              </a:solidFill>
              <a:latin typeface="Source Sans Pro" charset="0"/>
              <a:ea typeface="Source Sans Pro" charset="0"/>
              <a:cs typeface="Source Sans Pro" charset="0"/>
            </a:endParaRPr>
          </a:p>
          <a:p>
            <a:r>
              <a:rPr lang="en-US" sz="2400">
                <a:solidFill>
                  <a:srgbClr val="2F9DDF"/>
                </a:solidFill>
                <a:latin typeface="Source Sans Pro" charset="0"/>
                <a:ea typeface="Source Sans Pro" charset="0"/>
                <a:cs typeface="Source Sans Pro" charset="0"/>
              </a:rPr>
              <a:t>You can either speak to us on the ‘Chat’ – the pink bubble in the bottom right corner of the screen or fill in the ‘Ask a Question’ form.</a:t>
            </a:r>
          </a:p>
          <a:p>
            <a:endParaRPr lang="en-US" sz="2500">
              <a:solidFill>
                <a:srgbClr val="2F9DDF"/>
              </a:solidFill>
              <a:latin typeface="Source Sans Pro" charset="0"/>
              <a:ea typeface="Source Sans Pro" charset="0"/>
              <a:cs typeface="Source Sans Pro" charset="0"/>
            </a:endParaRPr>
          </a:p>
          <a:p>
            <a:endParaRPr lang="en-US" sz="2500">
              <a:solidFill>
                <a:srgbClr val="2F9DDF"/>
              </a:solidFill>
              <a:latin typeface="Source Sans Pro" charset="0"/>
              <a:ea typeface="Source Sans Pro" charset="0"/>
              <a:cs typeface="Source Sans Pro" charset="0"/>
            </a:endParaRPr>
          </a:p>
        </p:txBody>
      </p:sp>
      <p:pic>
        <p:nvPicPr>
          <p:cNvPr id="2" name="Picture 1">
            <a:extLst>
              <a:ext uri="{FF2B5EF4-FFF2-40B4-BE49-F238E27FC236}">
                <a16:creationId xmlns:a16="http://schemas.microsoft.com/office/drawing/2014/main" id="{AD26C10E-7788-410B-AC90-647D3734FD7F}"/>
              </a:ext>
            </a:extLst>
          </p:cNvPr>
          <p:cNvPicPr>
            <a:picLocks noChangeAspect="1"/>
          </p:cNvPicPr>
          <p:nvPr/>
        </p:nvPicPr>
        <p:blipFill>
          <a:blip r:embed="rId4"/>
          <a:stretch>
            <a:fillRect/>
          </a:stretch>
        </p:blipFill>
        <p:spPr>
          <a:xfrm>
            <a:off x="5109328" y="3429000"/>
            <a:ext cx="785090" cy="768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868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373" y="1220400"/>
            <a:ext cx="9145023" cy="3383129"/>
          </a:xfrm>
          <a:prstGeom prst="rect">
            <a:avLst/>
          </a:prstGeom>
        </p:spPr>
      </p:pic>
    </p:spTree>
    <p:extLst>
      <p:ext uri="{BB962C8B-B14F-4D97-AF65-F5344CB8AC3E}">
        <p14:creationId xmlns:p14="http://schemas.microsoft.com/office/powerpoint/2010/main" val="60457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627964" cy="523220"/>
          </a:xfrm>
          <a:prstGeom prst="rect">
            <a:avLst/>
          </a:prstGeom>
          <a:noFill/>
        </p:spPr>
        <p:txBody>
          <a:bodyPr wrap="none" rtlCol="0">
            <a:spAutoFit/>
          </a:bodyPr>
          <a:lstStyle/>
          <a:p>
            <a:r>
              <a:rPr lang="en-US" sz="2800" dirty="0">
                <a:latin typeface="BPreplay" charset="0"/>
                <a:ea typeface="BPreplay" charset="0"/>
                <a:cs typeface="BPreplay" charset="0"/>
              </a:rPr>
              <a:t>Let’s get started!</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dirty="0">
              <a:solidFill>
                <a:srgbClr val="2F326B"/>
              </a:solidFill>
              <a:latin typeface="BPreplay" charset="0"/>
              <a:ea typeface="BPreplay" charset="0"/>
              <a:cs typeface="BPreplay" charset="0"/>
            </a:endParaRPr>
          </a:p>
        </p:txBody>
      </p:sp>
      <p:sp>
        <p:nvSpPr>
          <p:cNvPr id="10" name="TextBox 9">
            <a:extLst>
              <a:ext uri="{FF2B5EF4-FFF2-40B4-BE49-F238E27FC236}">
                <a16:creationId xmlns:a16="http://schemas.microsoft.com/office/drawing/2014/main" id="{FB483576-E3B6-40AE-BFAA-24A19E7E4587}"/>
              </a:ext>
            </a:extLst>
          </p:cNvPr>
          <p:cNvSpPr txBox="1"/>
          <p:nvPr/>
        </p:nvSpPr>
        <p:spPr>
          <a:xfrm>
            <a:off x="481384" y="1422460"/>
            <a:ext cx="10654119" cy="4955203"/>
          </a:xfrm>
          <a:prstGeom prst="rect">
            <a:avLst/>
          </a:prstGeom>
          <a:noFill/>
        </p:spPr>
        <p:txBody>
          <a:bodyPr wrap="square" rtlCol="0">
            <a:spAutoFit/>
          </a:bodyPr>
          <a:lstStyle/>
          <a:p>
            <a:pPr fontAlgn="base"/>
            <a:r>
              <a:rPr lang="en-AU" sz="1600" dirty="0"/>
              <a:t>Hi students, </a:t>
            </a:r>
            <a:r>
              <a:rPr lang="en-US" sz="1600" dirty="0"/>
              <a:t> </a:t>
            </a:r>
          </a:p>
          <a:p>
            <a:pPr fontAlgn="base"/>
            <a:endParaRPr lang="en-ZA" sz="1600" dirty="0"/>
          </a:p>
          <a:p>
            <a:pPr fontAlgn="base"/>
            <a:endParaRPr lang="en-AU" sz="1600" dirty="0"/>
          </a:p>
          <a:p>
            <a:pPr fontAlgn="base"/>
            <a:r>
              <a:rPr lang="en-AU" sz="1600" dirty="0"/>
              <a:t>Following the recent workshop, Elevate Education will be working with us to assist you across the rest of the year. </a:t>
            </a:r>
          </a:p>
          <a:p>
            <a:pPr fontAlgn="base"/>
            <a:endParaRPr lang="en-ZA" sz="1600" dirty="0"/>
          </a:p>
          <a:p>
            <a:pPr fontAlgn="base"/>
            <a:r>
              <a:rPr lang="en-US" sz="1600" dirty="0"/>
              <a:t> </a:t>
            </a:r>
            <a:endParaRPr lang="en-ZA" sz="1600" dirty="0"/>
          </a:p>
          <a:p>
            <a:pPr fontAlgn="base"/>
            <a:r>
              <a:rPr lang="en-AU" sz="1600" dirty="0"/>
              <a:t>They have moved their workshops online to their platform </a:t>
            </a:r>
            <a:r>
              <a:rPr lang="en-AU" sz="1600" b="1" dirty="0"/>
              <a:t>Elevate Online</a:t>
            </a:r>
            <a:r>
              <a:rPr lang="en-AU" sz="1600" dirty="0"/>
              <a:t>. The platform has videos to watch and activities to complete. We have arranged for you to have access to the “</a:t>
            </a:r>
            <a:r>
              <a:rPr lang="en-AU" sz="1600" b="1" dirty="0"/>
              <a:t>Study Skills Kick Start</a:t>
            </a:r>
            <a:r>
              <a:rPr lang="en-AU" sz="1600" dirty="0"/>
              <a:t>”</a:t>
            </a:r>
            <a:r>
              <a:rPr lang="en-AU" sz="1600" b="1" dirty="0"/>
              <a:t> </a:t>
            </a:r>
            <a:r>
              <a:rPr lang="en-AU" sz="1600" dirty="0"/>
              <a:t>courses. This is available in English and Afrikaans. </a:t>
            </a:r>
            <a:r>
              <a:rPr lang="en-US" sz="1600" dirty="0"/>
              <a:t>Don’t worry if some of these look unfamiliar to you now – you might still have these seminars over the course of the year!</a:t>
            </a:r>
            <a:endParaRPr lang="en-ZA" sz="1600" dirty="0"/>
          </a:p>
          <a:p>
            <a:pPr fontAlgn="base"/>
            <a:endParaRPr lang="en-ZA" sz="1600" dirty="0"/>
          </a:p>
          <a:p>
            <a:pPr fontAlgn="base"/>
            <a:endParaRPr lang="en-US" sz="1600" dirty="0"/>
          </a:p>
          <a:p>
            <a:pPr fontAlgn="base"/>
            <a:endParaRPr lang="en-ZA" sz="1600" dirty="0"/>
          </a:p>
          <a:p>
            <a:pPr fontAlgn="base"/>
            <a:r>
              <a:rPr lang="en-US" sz="1600" dirty="0"/>
              <a:t>Follow the registration process, and it will automatically direct you to your course from there. If you have any issues, reach out to Elevate Education on the website’s in-built chat function.</a:t>
            </a:r>
            <a:endParaRPr lang="en-ZA" sz="1600" dirty="0"/>
          </a:p>
          <a:p>
            <a:pPr fontAlgn="base"/>
            <a:r>
              <a:rPr lang="en-AU" sz="1600" dirty="0"/>
              <a:t> </a:t>
            </a:r>
          </a:p>
          <a:p>
            <a:pPr fontAlgn="base"/>
            <a:endParaRPr lang="en-ZA" sz="1600" dirty="0"/>
          </a:p>
          <a:p>
            <a:pPr fontAlgn="base"/>
            <a:r>
              <a:rPr lang="en-AU" sz="1600" dirty="0"/>
              <a:t>Good luck!</a:t>
            </a:r>
            <a:r>
              <a:rPr lang="en-US" sz="1600" dirty="0"/>
              <a:t> </a:t>
            </a:r>
            <a:endParaRPr lang="en-ZA" sz="1600" dirty="0"/>
          </a:p>
          <a:p>
            <a:endParaRPr lang="en-US" sz="2800" dirty="0">
              <a:solidFill>
                <a:srgbClr val="2F326B"/>
              </a:solidFill>
              <a:latin typeface="BPreplay" charset="0"/>
              <a:ea typeface="BPreplay" charset="0"/>
              <a:cs typeface="BPreplay" charset="0"/>
            </a:endParaRPr>
          </a:p>
        </p:txBody>
      </p:sp>
    </p:spTree>
    <p:extLst>
      <p:ext uri="{BB962C8B-B14F-4D97-AF65-F5344CB8AC3E}">
        <p14:creationId xmlns:p14="http://schemas.microsoft.com/office/powerpoint/2010/main" val="41980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876510" cy="523220"/>
          </a:xfrm>
          <a:prstGeom prst="rect">
            <a:avLst/>
          </a:prstGeom>
          <a:noFill/>
        </p:spPr>
        <p:txBody>
          <a:bodyPr wrap="none" rtlCol="0" anchor="t">
            <a:spAutoFit/>
          </a:bodyPr>
          <a:lstStyle/>
          <a:p>
            <a:r>
              <a:rPr lang="en-US" sz="2800">
                <a:solidFill>
                  <a:srgbClr val="2F326B"/>
                </a:solidFill>
                <a:latin typeface="BPreplay"/>
              </a:rPr>
              <a:t>Technology requirements</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a:solidFill>
                <a:srgbClr val="2F326B"/>
              </a:solidFill>
              <a:highlight>
                <a:srgbClr val="FFFF00"/>
              </a:highlight>
              <a:latin typeface="BPreplay" charset="0"/>
              <a:ea typeface="BPreplay" charset="0"/>
              <a:cs typeface="BPreplay" charset="0"/>
            </a:endParaRPr>
          </a:p>
        </p:txBody>
      </p:sp>
      <p:sp>
        <p:nvSpPr>
          <p:cNvPr id="15" name="TextBox 14">
            <a:extLst>
              <a:ext uri="{FF2B5EF4-FFF2-40B4-BE49-F238E27FC236}">
                <a16:creationId xmlns:a16="http://schemas.microsoft.com/office/drawing/2014/main" id="{C87E2F71-8AC5-427B-A043-5087FE3AB153}"/>
              </a:ext>
            </a:extLst>
          </p:cNvPr>
          <p:cNvSpPr txBox="1"/>
          <p:nvPr/>
        </p:nvSpPr>
        <p:spPr>
          <a:xfrm>
            <a:off x="208078" y="1288210"/>
            <a:ext cx="8337924" cy="523220"/>
          </a:xfrm>
          <a:prstGeom prst="rect">
            <a:avLst/>
          </a:prstGeom>
          <a:noFill/>
        </p:spPr>
        <p:txBody>
          <a:bodyPr wrap="none" rtlCol="0" anchor="t">
            <a:spAutoFit/>
          </a:bodyPr>
          <a:lstStyle/>
          <a:p>
            <a:r>
              <a:rPr lang="en-US" sz="2800" u="sng" dirty="0">
                <a:solidFill>
                  <a:srgbClr val="2F326B"/>
                </a:solidFill>
                <a:latin typeface="BPreplay"/>
              </a:rPr>
              <a:t>Things for teacher to check first with the IT department:</a:t>
            </a:r>
          </a:p>
        </p:txBody>
      </p:sp>
      <p:sp>
        <p:nvSpPr>
          <p:cNvPr id="9" name="TextBox 8">
            <a:extLst>
              <a:ext uri="{FF2B5EF4-FFF2-40B4-BE49-F238E27FC236}">
                <a16:creationId xmlns:a16="http://schemas.microsoft.com/office/drawing/2014/main" id="{390D8021-A30E-4EB0-857D-4EC38C28DD34}"/>
              </a:ext>
            </a:extLst>
          </p:cNvPr>
          <p:cNvSpPr txBox="1"/>
          <p:nvPr/>
        </p:nvSpPr>
        <p:spPr>
          <a:xfrm>
            <a:off x="227685" y="2266682"/>
            <a:ext cx="11736629" cy="3970318"/>
          </a:xfrm>
          <a:prstGeom prst="rect">
            <a:avLst/>
          </a:prstGeom>
          <a:noFill/>
        </p:spPr>
        <p:txBody>
          <a:bodyPr wrap="square" rtlCol="0" anchor="t">
            <a:spAutoFit/>
          </a:bodyPr>
          <a:lstStyle/>
          <a:p>
            <a:r>
              <a:rPr lang="en-US" sz="2800" dirty="0">
                <a:solidFill>
                  <a:srgbClr val="2F9DDF"/>
                </a:solidFill>
                <a:latin typeface="BPreplay"/>
              </a:rPr>
              <a:t>□ </a:t>
            </a:r>
            <a:r>
              <a:rPr lang="en-US" sz="2800" b="1" dirty="0">
                <a:solidFill>
                  <a:srgbClr val="2F326B"/>
                </a:solidFill>
                <a:latin typeface="BPreplay"/>
              </a:rPr>
              <a:t>Video Player</a:t>
            </a:r>
            <a:r>
              <a:rPr lang="en-US" sz="2800" dirty="0">
                <a:solidFill>
                  <a:srgbClr val="2F9DDF"/>
                </a:solidFill>
                <a:latin typeface="BPreplay"/>
              </a:rPr>
              <a:t>: All videos are served through Vimeo. Does your school blacklist Vimeo? If so, is it possible to get it whitelisted?</a:t>
            </a:r>
          </a:p>
          <a:p>
            <a:endParaRPr lang="en-US" sz="2800" dirty="0">
              <a:solidFill>
                <a:srgbClr val="2F9DDF"/>
              </a:solidFill>
              <a:latin typeface="BPreplay"/>
            </a:endParaRPr>
          </a:p>
          <a:p>
            <a:r>
              <a:rPr lang="en-US" sz="2800" dirty="0">
                <a:solidFill>
                  <a:srgbClr val="2F9DDF"/>
                </a:solidFill>
                <a:latin typeface="BPreplay"/>
              </a:rPr>
              <a:t>□ </a:t>
            </a:r>
            <a:r>
              <a:rPr lang="en-US" sz="2800" b="1" dirty="0">
                <a:solidFill>
                  <a:srgbClr val="2F326B"/>
                </a:solidFill>
                <a:latin typeface="BPreplay"/>
              </a:rPr>
              <a:t>IP Address</a:t>
            </a:r>
            <a:r>
              <a:rPr lang="en-US" sz="2800" dirty="0">
                <a:solidFill>
                  <a:srgbClr val="2F9DDF"/>
                </a:solidFill>
                <a:latin typeface="BPreplay"/>
              </a:rPr>
              <a:t>: Please send your school’s IP address so that we can whitelist it on the site to prevent any access issues for students. The easy way to do this is to Google ‘My IP address' on a school computer and Google will tell you. Please copy this information from Google and send it to us via email. </a:t>
            </a:r>
          </a:p>
          <a:p>
            <a:endParaRPr lang="en-US" sz="2800" dirty="0">
              <a:solidFill>
                <a:srgbClr val="2F9DDF"/>
              </a:solidFill>
              <a:latin typeface="BPreplay"/>
            </a:endParaRPr>
          </a:p>
          <a:p>
            <a:endParaRPr lang="en-US" sz="2800" dirty="0">
              <a:solidFill>
                <a:srgbClr val="2F9DDF"/>
              </a:solidFill>
              <a:latin typeface="BPreplay"/>
            </a:endParaRPr>
          </a:p>
        </p:txBody>
      </p:sp>
    </p:spTree>
    <p:extLst>
      <p:ext uri="{BB962C8B-B14F-4D97-AF65-F5344CB8AC3E}">
        <p14:creationId xmlns:p14="http://schemas.microsoft.com/office/powerpoint/2010/main" val="247306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876510" cy="523220"/>
          </a:xfrm>
          <a:prstGeom prst="rect">
            <a:avLst/>
          </a:prstGeom>
          <a:noFill/>
        </p:spPr>
        <p:txBody>
          <a:bodyPr wrap="none" rtlCol="0" anchor="t">
            <a:spAutoFit/>
          </a:bodyPr>
          <a:lstStyle/>
          <a:p>
            <a:r>
              <a:rPr lang="en-US" sz="2800">
                <a:solidFill>
                  <a:srgbClr val="2F326B"/>
                </a:solidFill>
                <a:latin typeface="BPreplay"/>
              </a:rPr>
              <a:t>Technology requirements</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a:solidFill>
                <a:srgbClr val="2F326B"/>
              </a:solidFill>
              <a:highlight>
                <a:srgbClr val="FFFF00"/>
              </a:highlight>
              <a:latin typeface="BPreplay" charset="0"/>
              <a:ea typeface="BPreplay" charset="0"/>
              <a:cs typeface="BPreplay" charset="0"/>
            </a:endParaRPr>
          </a:p>
        </p:txBody>
      </p:sp>
      <p:sp>
        <p:nvSpPr>
          <p:cNvPr id="9" name="TextBox 8">
            <a:extLst>
              <a:ext uri="{FF2B5EF4-FFF2-40B4-BE49-F238E27FC236}">
                <a16:creationId xmlns:a16="http://schemas.microsoft.com/office/drawing/2014/main" id="{390D8021-A30E-4EB0-857D-4EC38C28DD34}"/>
              </a:ext>
            </a:extLst>
          </p:cNvPr>
          <p:cNvSpPr txBox="1"/>
          <p:nvPr/>
        </p:nvSpPr>
        <p:spPr>
          <a:xfrm>
            <a:off x="290270" y="1777446"/>
            <a:ext cx="11736629" cy="954107"/>
          </a:xfrm>
          <a:prstGeom prst="rect">
            <a:avLst/>
          </a:prstGeom>
          <a:noFill/>
        </p:spPr>
        <p:txBody>
          <a:bodyPr wrap="square" rtlCol="0" anchor="t">
            <a:spAutoFit/>
          </a:bodyPr>
          <a:lstStyle/>
          <a:p>
            <a:endParaRPr lang="en-US" sz="2800" dirty="0">
              <a:solidFill>
                <a:srgbClr val="2F9DDF"/>
              </a:solidFill>
              <a:latin typeface="BPreplay"/>
            </a:endParaRPr>
          </a:p>
          <a:p>
            <a:endParaRPr lang="en-US" sz="2800" dirty="0">
              <a:solidFill>
                <a:srgbClr val="2F9DDF"/>
              </a:solidFill>
              <a:latin typeface="BPreplay"/>
            </a:endParaRPr>
          </a:p>
        </p:txBody>
      </p:sp>
      <p:sp>
        <p:nvSpPr>
          <p:cNvPr id="10" name="TextBox 9">
            <a:extLst>
              <a:ext uri="{FF2B5EF4-FFF2-40B4-BE49-F238E27FC236}">
                <a16:creationId xmlns:a16="http://schemas.microsoft.com/office/drawing/2014/main" id="{85356B4A-8559-43A4-88E2-AEBFED918650}"/>
              </a:ext>
            </a:extLst>
          </p:cNvPr>
          <p:cNvSpPr txBox="1"/>
          <p:nvPr/>
        </p:nvSpPr>
        <p:spPr>
          <a:xfrm>
            <a:off x="290270" y="1254226"/>
            <a:ext cx="4401526" cy="523220"/>
          </a:xfrm>
          <a:prstGeom prst="rect">
            <a:avLst/>
          </a:prstGeom>
          <a:noFill/>
        </p:spPr>
        <p:txBody>
          <a:bodyPr wrap="none" rtlCol="0" anchor="t">
            <a:spAutoFit/>
          </a:bodyPr>
          <a:lstStyle/>
          <a:p>
            <a:r>
              <a:rPr lang="en-US" sz="2800" u="sng" dirty="0">
                <a:solidFill>
                  <a:srgbClr val="2F326B"/>
                </a:solidFill>
                <a:latin typeface="BPreplay"/>
              </a:rPr>
              <a:t>Things for students to know:</a:t>
            </a:r>
          </a:p>
        </p:txBody>
      </p:sp>
      <p:sp>
        <p:nvSpPr>
          <p:cNvPr id="13" name="TextBox 12">
            <a:extLst>
              <a:ext uri="{FF2B5EF4-FFF2-40B4-BE49-F238E27FC236}">
                <a16:creationId xmlns:a16="http://schemas.microsoft.com/office/drawing/2014/main" id="{6ACC67BF-0FC1-4195-A927-A23CB7475BF2}"/>
              </a:ext>
            </a:extLst>
          </p:cNvPr>
          <p:cNvSpPr txBox="1"/>
          <p:nvPr/>
        </p:nvSpPr>
        <p:spPr>
          <a:xfrm>
            <a:off x="208078" y="2110101"/>
            <a:ext cx="11566108" cy="3247043"/>
          </a:xfrm>
          <a:prstGeom prst="rect">
            <a:avLst/>
          </a:prstGeom>
          <a:noFill/>
        </p:spPr>
        <p:txBody>
          <a:bodyPr wrap="square" rtlCol="0" anchor="t">
            <a:spAutoFit/>
          </a:bodyPr>
          <a:lstStyle/>
          <a:p>
            <a:r>
              <a:rPr lang="en-US" sz="2800" dirty="0">
                <a:solidFill>
                  <a:srgbClr val="2F9DDF"/>
                </a:solidFill>
                <a:latin typeface="BPreplay"/>
              </a:rPr>
              <a:t>□ </a:t>
            </a:r>
            <a:r>
              <a:rPr lang="en-US" sz="2800" b="1" dirty="0">
                <a:solidFill>
                  <a:srgbClr val="2F326B"/>
                </a:solidFill>
                <a:latin typeface="BPreplay"/>
              </a:rPr>
              <a:t>Browser</a:t>
            </a:r>
            <a:r>
              <a:rPr lang="en-US" sz="2800" dirty="0">
                <a:solidFill>
                  <a:srgbClr val="2F9DDF"/>
                </a:solidFill>
                <a:latin typeface="BPreplay"/>
              </a:rPr>
              <a:t>: Elevate Online is best viewed through Chrome or Microsoft Edge. Do not use Safari or Firefox.</a:t>
            </a:r>
          </a:p>
          <a:p>
            <a:endParaRPr lang="en-US" sz="1200" dirty="0">
              <a:solidFill>
                <a:srgbClr val="2F9DDF"/>
              </a:solidFill>
              <a:latin typeface="BPreplay"/>
            </a:endParaRPr>
          </a:p>
          <a:p>
            <a:endParaRPr lang="en-US" sz="2800" dirty="0">
              <a:solidFill>
                <a:srgbClr val="2F9DDF"/>
              </a:solidFill>
              <a:latin typeface="BPreplay"/>
            </a:endParaRPr>
          </a:p>
          <a:p>
            <a:r>
              <a:rPr lang="en-US" sz="2800" dirty="0">
                <a:solidFill>
                  <a:srgbClr val="2F9DDF"/>
                </a:solidFill>
                <a:latin typeface="BPreplay"/>
              </a:rPr>
              <a:t>□ </a:t>
            </a:r>
            <a:r>
              <a:rPr lang="en-US" sz="2800" b="1" dirty="0">
                <a:solidFill>
                  <a:srgbClr val="2F326B"/>
                </a:solidFill>
                <a:latin typeface="BPreplay"/>
              </a:rPr>
              <a:t>Email Address</a:t>
            </a:r>
            <a:r>
              <a:rPr lang="en-US" sz="2800" dirty="0">
                <a:solidFill>
                  <a:srgbClr val="2F9DDF"/>
                </a:solidFill>
                <a:latin typeface="BPreplay"/>
              </a:rPr>
              <a:t>: When creating your account, please make sure that you use your school email address. That is to say, please use the email address given to you by your school, which should contain your school’s email domain name. </a:t>
            </a:r>
          </a:p>
          <a:p>
            <a:endParaRPr lang="en-US" sz="2500" dirty="0">
              <a:solidFill>
                <a:srgbClr val="2F9DDF"/>
              </a:solidFill>
              <a:latin typeface="BPreplay"/>
            </a:endParaRPr>
          </a:p>
        </p:txBody>
      </p:sp>
    </p:spTree>
    <p:extLst>
      <p:ext uri="{BB962C8B-B14F-4D97-AF65-F5344CB8AC3E}">
        <p14:creationId xmlns:p14="http://schemas.microsoft.com/office/powerpoint/2010/main" val="223351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712FC9-55AA-48E7-A390-DAC997B39353}"/>
              </a:ext>
            </a:extLst>
          </p:cNvPr>
          <p:cNvPicPr>
            <a:picLocks noChangeAspect="1"/>
          </p:cNvPicPr>
          <p:nvPr/>
        </p:nvPicPr>
        <p:blipFill rotWithShape="1">
          <a:blip r:embed="rId2"/>
          <a:srcRect t="8110" r="1706" b="5714"/>
          <a:stretch/>
        </p:blipFill>
        <p:spPr>
          <a:xfrm>
            <a:off x="919103" y="2062846"/>
            <a:ext cx="9403247" cy="4637261"/>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4461799" cy="523220"/>
          </a:xfrm>
          <a:prstGeom prst="rect">
            <a:avLst/>
          </a:prstGeom>
          <a:noFill/>
        </p:spPr>
        <p:txBody>
          <a:bodyPr wrap="none" rtlCol="0">
            <a:spAutoFit/>
          </a:bodyPr>
          <a:lstStyle/>
          <a:p>
            <a:r>
              <a:rPr lang="en-US" sz="2800">
                <a:solidFill>
                  <a:srgbClr val="2F326B"/>
                </a:solidFill>
                <a:latin typeface="BPreplay" charset="0"/>
              </a:rPr>
              <a:t>Step 1. Activate Your Account</a:t>
            </a:r>
          </a:p>
        </p:txBody>
      </p:sp>
      <p:sp>
        <p:nvSpPr>
          <p:cNvPr id="5" name="TextBox 4"/>
          <p:cNvSpPr txBox="1"/>
          <p:nvPr/>
        </p:nvSpPr>
        <p:spPr>
          <a:xfrm>
            <a:off x="208078" y="915106"/>
            <a:ext cx="11193757" cy="1231106"/>
          </a:xfrm>
          <a:prstGeom prst="rect">
            <a:avLst/>
          </a:prstGeom>
          <a:noFill/>
        </p:spPr>
        <p:txBody>
          <a:bodyPr wrap="square" rtlCol="0">
            <a:spAutoFit/>
          </a:bodyPr>
          <a:lstStyle/>
          <a:p>
            <a:endParaRPr lang="en-US" sz="2500">
              <a:solidFill>
                <a:srgbClr val="2F9DDF"/>
              </a:solidFill>
              <a:latin typeface="Source Sans Pro" charset="0"/>
              <a:ea typeface="Source Sans Pro" charset="0"/>
              <a:cs typeface="Source Sans Pro" charset="0"/>
            </a:endParaRPr>
          </a:p>
          <a:p>
            <a:r>
              <a:rPr lang="en-US" sz="2400">
                <a:solidFill>
                  <a:srgbClr val="2F326B"/>
                </a:solidFill>
                <a:latin typeface="BPreplay" charset="0"/>
              </a:rPr>
              <a:t>Go to: </a:t>
            </a:r>
            <a:r>
              <a:rPr lang="en-US" sz="2400">
                <a:solidFill>
                  <a:srgbClr val="2F326B"/>
                </a:solidFill>
                <a:latin typeface="BPreplay" charset="0"/>
                <a:hlinkClick r:id="rId3"/>
              </a:rPr>
              <a:t>www.elevateeducationonline.com</a:t>
            </a:r>
            <a:r>
              <a:rPr lang="en-US" sz="2400">
                <a:solidFill>
                  <a:srgbClr val="2F326B"/>
                </a:solidFill>
                <a:latin typeface="BPreplay" charset="0"/>
              </a:rPr>
              <a:t> and click on ‘Activate My Account’.</a:t>
            </a:r>
            <a:endParaRPr lang="en-US" sz="2400">
              <a:solidFill>
                <a:srgbClr val="2F9DDF"/>
              </a:solidFill>
              <a:latin typeface="Source Sans Pro" charset="0"/>
              <a:ea typeface="Source Sans Pro" charset="0"/>
              <a:cs typeface="Source Sans Pro" charset="0"/>
            </a:endParaRPr>
          </a:p>
          <a:p>
            <a:endParaRPr lang="en-US" sz="250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4"/>
          <a:stretch>
            <a:fillRect/>
          </a:stretch>
        </p:blipFill>
        <p:spPr>
          <a:xfrm>
            <a:off x="10244107" y="5969870"/>
            <a:ext cx="1782792" cy="659530"/>
          </a:xfrm>
          <a:prstGeom prst="rect">
            <a:avLst/>
          </a:prstGeom>
        </p:spPr>
      </p:pic>
      <p:cxnSp>
        <p:nvCxnSpPr>
          <p:cNvPr id="13" name="Straight Arrow Connector 12">
            <a:extLst>
              <a:ext uri="{FF2B5EF4-FFF2-40B4-BE49-F238E27FC236}">
                <a16:creationId xmlns:a16="http://schemas.microsoft.com/office/drawing/2014/main" id="{C5C93E43-73B1-4952-8EC1-6B080E45A0DD}"/>
              </a:ext>
            </a:extLst>
          </p:cNvPr>
          <p:cNvCxnSpPr>
            <a:cxnSpLocks/>
          </p:cNvCxnSpPr>
          <p:nvPr/>
        </p:nvCxnSpPr>
        <p:spPr>
          <a:xfrm flipV="1">
            <a:off x="5620726" y="2567471"/>
            <a:ext cx="968610" cy="580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85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E4CEC-64BE-4BF5-BA0D-EB866EBD94E8}"/>
              </a:ext>
            </a:extLst>
          </p:cNvPr>
          <p:cNvPicPr>
            <a:picLocks noChangeAspect="1"/>
          </p:cNvPicPr>
          <p:nvPr/>
        </p:nvPicPr>
        <p:blipFill rotWithShape="1">
          <a:blip r:embed="rId2"/>
          <a:srcRect l="13531" t="14363" r="13943" b="15847"/>
          <a:stretch/>
        </p:blipFill>
        <p:spPr>
          <a:xfrm>
            <a:off x="2903728" y="1693229"/>
            <a:ext cx="9123171" cy="4938287"/>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4461799" cy="523220"/>
          </a:xfrm>
          <a:prstGeom prst="rect">
            <a:avLst/>
          </a:prstGeom>
          <a:noFill/>
        </p:spPr>
        <p:txBody>
          <a:bodyPr wrap="none" rtlCol="0">
            <a:spAutoFit/>
          </a:bodyPr>
          <a:lstStyle/>
          <a:p>
            <a:r>
              <a:rPr lang="en-US" sz="2800">
                <a:solidFill>
                  <a:srgbClr val="2F326B"/>
                </a:solidFill>
                <a:latin typeface="BPreplay" charset="0"/>
              </a:rPr>
              <a:t>Step 1. Activate Your Account</a:t>
            </a:r>
          </a:p>
        </p:txBody>
      </p:sp>
      <p:sp>
        <p:nvSpPr>
          <p:cNvPr id="5" name="TextBox 4"/>
          <p:cNvSpPr txBox="1"/>
          <p:nvPr/>
        </p:nvSpPr>
        <p:spPr>
          <a:xfrm>
            <a:off x="422998" y="1086747"/>
            <a:ext cx="8655014" cy="861774"/>
          </a:xfrm>
          <a:prstGeom prst="rect">
            <a:avLst/>
          </a:prstGeom>
          <a:noFill/>
        </p:spPr>
        <p:txBody>
          <a:bodyPr wrap="square" rtlCol="0">
            <a:spAutoFit/>
          </a:bodyPr>
          <a:lstStyle/>
          <a:p>
            <a:r>
              <a:rPr lang="en-US" sz="2500" dirty="0">
                <a:solidFill>
                  <a:srgbClr val="2F9DDF"/>
                </a:solidFill>
                <a:latin typeface="Source Sans Pro" charset="0"/>
                <a:ea typeface="Source Sans Pro" charset="0"/>
                <a:cs typeface="Source Sans Pro" charset="0"/>
              </a:rPr>
              <a:t>Enter the activation code. Your activation code is: </a:t>
            </a:r>
            <a:r>
              <a:rPr lang="en-US" sz="2500" b="1" dirty="0">
                <a:solidFill>
                  <a:srgbClr val="FF0000"/>
                </a:solidFill>
                <a:latin typeface="Source Sans Pro" charset="0"/>
                <a:ea typeface="Source Sans Pro" charset="0"/>
                <a:cs typeface="Source Sans Pro" charset="0"/>
              </a:rPr>
              <a:t>chess</a:t>
            </a:r>
            <a:r>
              <a:rPr lang="en-US" sz="2500" b="1" dirty="0">
                <a:solidFill>
                  <a:srgbClr val="2F9DDF"/>
                </a:solidFill>
                <a:latin typeface="Source Sans Pro" charset="0"/>
                <a:ea typeface="Source Sans Pro" charset="0"/>
                <a:cs typeface="Source Sans Pro" charset="0"/>
              </a:rPr>
              <a:t> </a:t>
            </a:r>
            <a:r>
              <a:rPr lang="en-US" sz="2500" dirty="0">
                <a:solidFill>
                  <a:srgbClr val="2F9DDF"/>
                </a:solidFill>
                <a:latin typeface="Source Sans Pro" charset="0"/>
                <a:ea typeface="Source Sans Pro" charset="0"/>
                <a:cs typeface="Source Sans Pro" charset="0"/>
              </a:rPr>
              <a:t> </a:t>
            </a: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cxnSp>
        <p:nvCxnSpPr>
          <p:cNvPr id="13" name="Straight Arrow Connector 12">
            <a:extLst>
              <a:ext uri="{FF2B5EF4-FFF2-40B4-BE49-F238E27FC236}">
                <a16:creationId xmlns:a16="http://schemas.microsoft.com/office/drawing/2014/main" id="{C5C93E43-73B1-4952-8EC1-6B080E45A0DD}"/>
              </a:ext>
            </a:extLst>
          </p:cNvPr>
          <p:cNvCxnSpPr>
            <a:cxnSpLocks/>
          </p:cNvCxnSpPr>
          <p:nvPr/>
        </p:nvCxnSpPr>
        <p:spPr>
          <a:xfrm>
            <a:off x="1882036" y="3300864"/>
            <a:ext cx="1558748" cy="12051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285B0DE-052A-49FB-8627-93CAC72A8A99}"/>
              </a:ext>
            </a:extLst>
          </p:cNvPr>
          <p:cNvSpPr txBox="1"/>
          <p:nvPr/>
        </p:nvSpPr>
        <p:spPr>
          <a:xfrm>
            <a:off x="422998" y="2195503"/>
            <a:ext cx="2069776" cy="1077218"/>
          </a:xfrm>
          <a:prstGeom prst="rect">
            <a:avLst/>
          </a:prstGeom>
          <a:noFill/>
        </p:spPr>
        <p:txBody>
          <a:bodyPr wrap="square" rtlCol="0">
            <a:spAutoFit/>
          </a:bodyPr>
          <a:lstStyle/>
          <a:p>
            <a:r>
              <a:rPr lang="en-US" sz="1600">
                <a:solidFill>
                  <a:srgbClr val="2F9DDF"/>
                </a:solidFill>
                <a:latin typeface="Source Sans Pro" charset="0"/>
                <a:ea typeface="Source Sans Pro" charset="0"/>
                <a:cs typeface="Source Sans Pro" charset="0"/>
              </a:rPr>
              <a:t>Make sure that you use lower case (small letters) for the activation code. </a:t>
            </a:r>
          </a:p>
        </p:txBody>
      </p:sp>
      <p:sp>
        <p:nvSpPr>
          <p:cNvPr id="27" name="TextBox 26">
            <a:extLst>
              <a:ext uri="{FF2B5EF4-FFF2-40B4-BE49-F238E27FC236}">
                <a16:creationId xmlns:a16="http://schemas.microsoft.com/office/drawing/2014/main" id="{10F24D32-FF03-43C7-B6DC-4CF64855904B}"/>
              </a:ext>
            </a:extLst>
          </p:cNvPr>
          <p:cNvSpPr txBox="1"/>
          <p:nvPr/>
        </p:nvSpPr>
        <p:spPr>
          <a:xfrm>
            <a:off x="105435" y="5381751"/>
            <a:ext cx="2246461" cy="584775"/>
          </a:xfrm>
          <a:prstGeom prst="rect">
            <a:avLst/>
          </a:prstGeom>
          <a:noFill/>
        </p:spPr>
        <p:txBody>
          <a:bodyPr wrap="square" rtlCol="0">
            <a:spAutoFit/>
          </a:bodyPr>
          <a:lstStyle/>
          <a:p>
            <a:r>
              <a:rPr lang="en-US" sz="1600">
                <a:solidFill>
                  <a:srgbClr val="2F9DDF"/>
                </a:solidFill>
                <a:latin typeface="Source Sans Pro" charset="0"/>
                <a:ea typeface="Source Sans Pro" charset="0"/>
                <a:cs typeface="Source Sans Pro" charset="0"/>
              </a:rPr>
              <a:t>When you’re done, click here. </a:t>
            </a:r>
          </a:p>
        </p:txBody>
      </p:sp>
      <p:cxnSp>
        <p:nvCxnSpPr>
          <p:cNvPr id="28" name="Straight Arrow Connector 27">
            <a:extLst>
              <a:ext uri="{FF2B5EF4-FFF2-40B4-BE49-F238E27FC236}">
                <a16:creationId xmlns:a16="http://schemas.microsoft.com/office/drawing/2014/main" id="{A1E209AB-9478-4B06-B0AE-EA66ADE14C75}"/>
              </a:ext>
            </a:extLst>
          </p:cNvPr>
          <p:cNvCxnSpPr>
            <a:cxnSpLocks/>
          </p:cNvCxnSpPr>
          <p:nvPr/>
        </p:nvCxnSpPr>
        <p:spPr>
          <a:xfrm>
            <a:off x="2351896" y="5563385"/>
            <a:ext cx="136226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27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444515" cy="523220"/>
          </a:xfrm>
          <a:prstGeom prst="rect">
            <a:avLst/>
          </a:prstGeom>
          <a:noFill/>
        </p:spPr>
        <p:txBody>
          <a:bodyPr wrap="none" rtlCol="0">
            <a:spAutoFit/>
          </a:bodyPr>
          <a:lstStyle/>
          <a:p>
            <a:r>
              <a:rPr lang="en-US" sz="2800" dirty="0">
                <a:solidFill>
                  <a:srgbClr val="2F326B"/>
                </a:solidFill>
                <a:latin typeface="BPreplay" charset="0"/>
              </a:rPr>
              <a:t>Step 2. Register</a:t>
            </a:r>
          </a:p>
        </p:txBody>
      </p:sp>
      <p:sp>
        <p:nvSpPr>
          <p:cNvPr id="5" name="TextBox 4"/>
          <p:cNvSpPr txBox="1"/>
          <p:nvPr/>
        </p:nvSpPr>
        <p:spPr>
          <a:xfrm>
            <a:off x="396727" y="990466"/>
            <a:ext cx="2246461" cy="2400657"/>
          </a:xfrm>
          <a:prstGeom prst="rect">
            <a:avLst/>
          </a:prstGeom>
          <a:noFill/>
        </p:spPr>
        <p:txBody>
          <a:bodyPr wrap="square" rtlCol="0">
            <a:spAutoFit/>
          </a:bodyPr>
          <a:lstStyle/>
          <a:p>
            <a:endParaRPr lang="en-US" sz="2500" dirty="0">
              <a:solidFill>
                <a:srgbClr val="2F326B"/>
              </a:solidFill>
              <a:latin typeface="Source Sans Pro" charset="0"/>
              <a:ea typeface="Source Sans Pro" charset="0"/>
              <a:cs typeface="Source Sans Pro" charset="0"/>
            </a:endParaRPr>
          </a:p>
          <a:p>
            <a:r>
              <a:rPr lang="en-US" sz="2500" dirty="0">
                <a:solidFill>
                  <a:srgbClr val="2F9DDF"/>
                </a:solidFill>
                <a:latin typeface="Source Sans Pro" charset="0"/>
                <a:ea typeface="Source Sans Pro" charset="0"/>
                <a:cs typeface="Source Sans Pro" charset="0"/>
              </a:rPr>
              <a:t>Fill in the form!</a:t>
            </a:r>
          </a:p>
          <a:p>
            <a:br>
              <a:rPr lang="en-US" sz="2500" i="1" dirty="0">
                <a:solidFill>
                  <a:srgbClr val="2F9DDF"/>
                </a:solidFill>
                <a:latin typeface="Source Sans Pro" charset="0"/>
                <a:ea typeface="Source Sans Pro" charset="0"/>
                <a:cs typeface="Source Sans Pro" charset="0"/>
              </a:rPr>
            </a:br>
            <a:r>
              <a:rPr lang="en-US" sz="2500" i="1" dirty="0">
                <a:solidFill>
                  <a:srgbClr val="2F9DDF"/>
                </a:solidFill>
                <a:latin typeface="Source Sans Pro" charset="0"/>
                <a:ea typeface="Source Sans Pro" charset="0"/>
                <a:cs typeface="Source Sans Pro" charset="0"/>
              </a:rPr>
              <a:t>Make sure you fill in all details correctly.</a:t>
            </a:r>
            <a:endParaRPr lang="en-US" sz="4000" i="1"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2" name="Picture 1">
            <a:extLst>
              <a:ext uri="{FF2B5EF4-FFF2-40B4-BE49-F238E27FC236}">
                <a16:creationId xmlns:a16="http://schemas.microsoft.com/office/drawing/2014/main" id="{E0FC5BE6-CB10-4589-81D5-D772CAD0C84F}"/>
              </a:ext>
            </a:extLst>
          </p:cNvPr>
          <p:cNvPicPr>
            <a:picLocks noChangeAspect="1"/>
          </p:cNvPicPr>
          <p:nvPr/>
        </p:nvPicPr>
        <p:blipFill>
          <a:blip r:embed="rId3"/>
          <a:stretch>
            <a:fillRect/>
          </a:stretch>
        </p:blipFill>
        <p:spPr>
          <a:xfrm>
            <a:off x="3212306" y="1235874"/>
            <a:ext cx="5581652" cy="4814878"/>
          </a:xfrm>
          <a:prstGeom prst="rect">
            <a:avLst/>
          </a:prstGeom>
        </p:spPr>
      </p:pic>
      <p:cxnSp>
        <p:nvCxnSpPr>
          <p:cNvPr id="7" name="Straight Arrow Connector 6">
            <a:extLst>
              <a:ext uri="{FF2B5EF4-FFF2-40B4-BE49-F238E27FC236}">
                <a16:creationId xmlns:a16="http://schemas.microsoft.com/office/drawing/2014/main" id="{E95DFE35-113C-4937-9B05-FD0F03855C59}"/>
              </a:ext>
            </a:extLst>
          </p:cNvPr>
          <p:cNvCxnSpPr>
            <a:cxnSpLocks/>
          </p:cNvCxnSpPr>
          <p:nvPr/>
        </p:nvCxnSpPr>
        <p:spPr>
          <a:xfrm flipV="1">
            <a:off x="8448675" y="2124076"/>
            <a:ext cx="1104900" cy="1015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6B85E5-684D-4093-9736-167D2323F7D0}"/>
              </a:ext>
            </a:extLst>
          </p:cNvPr>
          <p:cNvSpPr txBox="1"/>
          <p:nvPr/>
        </p:nvSpPr>
        <p:spPr>
          <a:xfrm>
            <a:off x="9569526" y="588007"/>
            <a:ext cx="2432197" cy="4909036"/>
          </a:xfrm>
          <a:prstGeom prst="rect">
            <a:avLst/>
          </a:prstGeom>
          <a:noFill/>
        </p:spPr>
        <p:txBody>
          <a:bodyPr wrap="square" rtlCol="0">
            <a:spAutoFit/>
          </a:bodyPr>
          <a:lstStyle/>
          <a:p>
            <a:r>
              <a:rPr lang="en-US" sz="2000" dirty="0">
                <a:solidFill>
                  <a:srgbClr val="2F9DDF"/>
                </a:solidFill>
                <a:latin typeface="Source Sans Pro" charset="0"/>
                <a:ea typeface="Source Sans Pro" charset="0"/>
                <a:cs typeface="Source Sans Pro" charset="0"/>
              </a:rPr>
              <a:t>Strong password =</a:t>
            </a:r>
          </a:p>
          <a:p>
            <a:r>
              <a:rPr lang="en-US" sz="2000" dirty="0">
                <a:solidFill>
                  <a:srgbClr val="2F326B"/>
                </a:solidFill>
                <a:latin typeface="Source Sans Pro" charset="0"/>
                <a:ea typeface="Source Sans Pro" charset="0"/>
                <a:cs typeface="Source Sans Pro" charset="0"/>
              </a:rPr>
              <a:t>At least 10 characters</a:t>
            </a:r>
          </a:p>
          <a:p>
            <a:r>
              <a:rPr lang="en-US" sz="2000" dirty="0">
                <a:solidFill>
                  <a:srgbClr val="2F326B"/>
                </a:solidFill>
                <a:latin typeface="Source Sans Pro" charset="0"/>
                <a:ea typeface="Source Sans Pro" charset="0"/>
                <a:cs typeface="Source Sans Pro" charset="0"/>
              </a:rPr>
              <a:t>1 capital letter</a:t>
            </a:r>
          </a:p>
          <a:p>
            <a:r>
              <a:rPr lang="en-US" sz="2000" dirty="0">
                <a:solidFill>
                  <a:srgbClr val="2F326B"/>
                </a:solidFill>
                <a:latin typeface="Source Sans Pro" charset="0"/>
                <a:ea typeface="Source Sans Pro" charset="0"/>
                <a:cs typeface="Source Sans Pro" charset="0"/>
              </a:rPr>
              <a:t>1 number</a:t>
            </a:r>
          </a:p>
          <a:p>
            <a:r>
              <a:rPr lang="en-US" sz="2000" dirty="0">
                <a:solidFill>
                  <a:srgbClr val="2F326B"/>
                </a:solidFill>
                <a:latin typeface="Source Sans Pro" charset="0"/>
                <a:ea typeface="Source Sans Pro" charset="0"/>
                <a:cs typeface="Source Sans Pro" charset="0"/>
              </a:rPr>
              <a:t>1 symbol</a:t>
            </a:r>
          </a:p>
          <a:p>
            <a:endParaRPr lang="en-US" sz="2000" dirty="0">
              <a:solidFill>
                <a:srgbClr val="2F326B"/>
              </a:solidFill>
              <a:latin typeface="Source Sans Pro" charset="0"/>
              <a:ea typeface="Source Sans Pro" charset="0"/>
              <a:cs typeface="Source Sans Pro" charset="0"/>
            </a:endParaRPr>
          </a:p>
          <a:p>
            <a:r>
              <a:rPr lang="en-US" sz="2000" dirty="0">
                <a:solidFill>
                  <a:srgbClr val="2F326B"/>
                </a:solidFill>
                <a:latin typeface="Source Sans Pro" charset="0"/>
                <a:ea typeface="Source Sans Pro" charset="0"/>
                <a:cs typeface="Source Sans Pro" charset="0"/>
              </a:rPr>
              <a:t>e.g. </a:t>
            </a:r>
            <a:r>
              <a:rPr lang="en-US" sz="1700" b="1" dirty="0">
                <a:solidFill>
                  <a:srgbClr val="2F326B"/>
                </a:solidFill>
                <a:latin typeface="Source Sans Pro" charset="0"/>
                <a:ea typeface="Source Sans Pro" charset="0"/>
                <a:cs typeface="Source Sans Pro" charset="0"/>
              </a:rPr>
              <a:t>STUDY*SKILLS*2021%</a:t>
            </a:r>
          </a:p>
          <a:p>
            <a:endParaRPr lang="en-US" sz="2000" dirty="0">
              <a:solidFill>
                <a:srgbClr val="2F9DDF"/>
              </a:solidFill>
              <a:latin typeface="Source Sans Pro" charset="0"/>
              <a:ea typeface="Source Sans Pro" charset="0"/>
              <a:cs typeface="Source Sans Pro" charset="0"/>
            </a:endParaRPr>
          </a:p>
          <a:p>
            <a:r>
              <a:rPr lang="en-US" sz="2000" dirty="0">
                <a:solidFill>
                  <a:srgbClr val="2F9DDF"/>
                </a:solidFill>
                <a:latin typeface="Source Sans Pro" charset="0"/>
                <a:ea typeface="Source Sans Pro" charset="0"/>
                <a:cs typeface="Source Sans Pro" charset="0"/>
              </a:rPr>
              <a:t>If it comes up only as medium strength add another word, more capitals, symbols or numbers</a:t>
            </a:r>
          </a:p>
          <a:p>
            <a:endParaRPr lang="en-US" sz="1600" i="1" dirty="0">
              <a:solidFill>
                <a:srgbClr val="2F9DDF"/>
              </a:solidFill>
              <a:latin typeface="Source Sans Pro" charset="0"/>
              <a:ea typeface="Source Sans Pro" charset="0"/>
              <a:cs typeface="Source Sans Pro" charset="0"/>
            </a:endParaRPr>
          </a:p>
        </p:txBody>
      </p:sp>
      <p:cxnSp>
        <p:nvCxnSpPr>
          <p:cNvPr id="13" name="Straight Arrow Connector 12">
            <a:extLst>
              <a:ext uri="{FF2B5EF4-FFF2-40B4-BE49-F238E27FC236}">
                <a16:creationId xmlns:a16="http://schemas.microsoft.com/office/drawing/2014/main" id="{56F97239-6A81-4947-99A2-3C99B3584E0F}"/>
              </a:ext>
            </a:extLst>
          </p:cNvPr>
          <p:cNvCxnSpPr>
            <a:cxnSpLocks/>
          </p:cNvCxnSpPr>
          <p:nvPr/>
        </p:nvCxnSpPr>
        <p:spPr>
          <a:xfrm flipH="1">
            <a:off x="2436738" y="4981788"/>
            <a:ext cx="7755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D4CD10-9415-49E8-BC2C-46B833D88707}"/>
              </a:ext>
            </a:extLst>
          </p:cNvPr>
          <p:cNvSpPr txBox="1"/>
          <p:nvPr/>
        </p:nvSpPr>
        <p:spPr>
          <a:xfrm>
            <a:off x="190277" y="4609827"/>
            <a:ext cx="2246461" cy="584775"/>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‘Year level’ refers to the grade you are in. </a:t>
            </a:r>
          </a:p>
        </p:txBody>
      </p:sp>
      <p:sp>
        <p:nvSpPr>
          <p:cNvPr id="6" name="TextBox 5">
            <a:extLst>
              <a:ext uri="{FF2B5EF4-FFF2-40B4-BE49-F238E27FC236}">
                <a16:creationId xmlns:a16="http://schemas.microsoft.com/office/drawing/2014/main" id="{CC364045-3828-488B-BB7B-0100E50F6697}"/>
              </a:ext>
            </a:extLst>
          </p:cNvPr>
          <p:cNvSpPr txBox="1"/>
          <p:nvPr/>
        </p:nvSpPr>
        <p:spPr>
          <a:xfrm>
            <a:off x="206228" y="5235433"/>
            <a:ext cx="2246461" cy="584775"/>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Select your school from the dropdown list. </a:t>
            </a:r>
          </a:p>
        </p:txBody>
      </p:sp>
    </p:spTree>
    <p:extLst>
      <p:ext uri="{BB962C8B-B14F-4D97-AF65-F5344CB8AC3E}">
        <p14:creationId xmlns:p14="http://schemas.microsoft.com/office/powerpoint/2010/main" val="321839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717749"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3. Find Your Course</a:t>
            </a:r>
          </a:p>
        </p:txBody>
      </p:sp>
      <p:sp>
        <p:nvSpPr>
          <p:cNvPr id="5" name="TextBox 4"/>
          <p:cNvSpPr txBox="1"/>
          <p:nvPr/>
        </p:nvSpPr>
        <p:spPr>
          <a:xfrm>
            <a:off x="1028943" y="1181223"/>
            <a:ext cx="10134114" cy="2015936"/>
          </a:xfrm>
          <a:prstGeom prst="rect">
            <a:avLst/>
          </a:prstGeom>
          <a:noFill/>
        </p:spPr>
        <p:txBody>
          <a:bodyPr wrap="square" rtlCol="0" anchor="t">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a:ea typeface="Source Sans Pro"/>
                <a:cs typeface="Source Sans Pro" charset="0"/>
              </a:rPr>
              <a:t>Within 5 seconds, you should be redirected to the Course Library. If not, click LOGIN and sign in using the account details you just created.</a:t>
            </a: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2" name="Picture 1">
            <a:extLst>
              <a:ext uri="{FF2B5EF4-FFF2-40B4-BE49-F238E27FC236}">
                <a16:creationId xmlns:a16="http://schemas.microsoft.com/office/drawing/2014/main" id="{CDBC798D-3661-43F7-97D3-BC58E792E67B}"/>
              </a:ext>
            </a:extLst>
          </p:cNvPr>
          <p:cNvPicPr>
            <a:picLocks noChangeAspect="1"/>
          </p:cNvPicPr>
          <p:nvPr/>
        </p:nvPicPr>
        <p:blipFill rotWithShape="1">
          <a:blip r:embed="rId3"/>
          <a:srcRect r="15975"/>
          <a:stretch/>
        </p:blipFill>
        <p:spPr>
          <a:xfrm>
            <a:off x="1090612" y="2775401"/>
            <a:ext cx="9693652" cy="2898737"/>
          </a:xfrm>
          <a:prstGeom prst="rect">
            <a:avLst/>
          </a:prstGeom>
        </p:spPr>
      </p:pic>
      <p:sp>
        <p:nvSpPr>
          <p:cNvPr id="6" name="Oval 5">
            <a:extLst>
              <a:ext uri="{FF2B5EF4-FFF2-40B4-BE49-F238E27FC236}">
                <a16:creationId xmlns:a16="http://schemas.microsoft.com/office/drawing/2014/main" id="{EA73E7A5-0837-457E-8065-38F9D8038C05}"/>
              </a:ext>
            </a:extLst>
          </p:cNvPr>
          <p:cNvSpPr/>
          <p:nvPr/>
        </p:nvSpPr>
        <p:spPr>
          <a:xfrm>
            <a:off x="9228841" y="2982106"/>
            <a:ext cx="1354280" cy="5107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79326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BBB409-49D0-4868-8714-B68CB1AC9605}"/>
              </a:ext>
            </a:extLst>
          </p:cNvPr>
          <p:cNvPicPr>
            <a:picLocks noChangeAspect="1"/>
          </p:cNvPicPr>
          <p:nvPr/>
        </p:nvPicPr>
        <p:blipFill rotWithShape="1">
          <a:blip r:embed="rId2"/>
          <a:srcRect l="2802" t="8659" r="1354" b="5714"/>
          <a:stretch/>
        </p:blipFill>
        <p:spPr>
          <a:xfrm>
            <a:off x="760942" y="1751632"/>
            <a:ext cx="9924721" cy="4987460"/>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717749"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3. Find Your Course</a:t>
            </a:r>
          </a:p>
        </p:txBody>
      </p:sp>
      <p:sp>
        <p:nvSpPr>
          <p:cNvPr id="5" name="TextBox 4"/>
          <p:cNvSpPr txBox="1"/>
          <p:nvPr/>
        </p:nvSpPr>
        <p:spPr>
          <a:xfrm>
            <a:off x="348577" y="865483"/>
            <a:ext cx="11368941" cy="1631216"/>
          </a:xfrm>
          <a:prstGeom prst="rect">
            <a:avLst/>
          </a:prstGeom>
          <a:noFill/>
        </p:spPr>
        <p:txBody>
          <a:bodyPr wrap="square" rtlCol="0">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charset="0"/>
                <a:ea typeface="Source Sans Pro" charset="0"/>
                <a:cs typeface="Source Sans Pro" charset="0"/>
              </a:rPr>
              <a:t>Select your course – </a:t>
            </a:r>
            <a:r>
              <a:rPr lang="en-US" sz="2500" b="1" dirty="0">
                <a:solidFill>
                  <a:srgbClr val="2F9DDF"/>
                </a:solidFill>
                <a:latin typeface="Source Sans Pro" charset="0"/>
                <a:ea typeface="Source Sans Pro" charset="0"/>
                <a:cs typeface="Source Sans Pro" charset="0"/>
              </a:rPr>
              <a:t>STUDY SKILLS KICK START</a:t>
            </a:r>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
        <p:nvSpPr>
          <p:cNvPr id="7" name="Oval 6">
            <a:extLst>
              <a:ext uri="{FF2B5EF4-FFF2-40B4-BE49-F238E27FC236}">
                <a16:creationId xmlns:a16="http://schemas.microsoft.com/office/drawing/2014/main" id="{2C839F63-A0ED-4DEC-A303-A05F1C6B8637}"/>
              </a:ext>
            </a:extLst>
          </p:cNvPr>
          <p:cNvSpPr/>
          <p:nvPr/>
        </p:nvSpPr>
        <p:spPr>
          <a:xfrm>
            <a:off x="2149228" y="4922454"/>
            <a:ext cx="2394492" cy="5356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35699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33B85B15D5D241A0B67FA108C29C8D" ma:contentTypeVersion="12" ma:contentTypeDescription="Create a new document." ma:contentTypeScope="" ma:versionID="7e4935fde900937748db85fbd56b6b3d">
  <xsd:schema xmlns:xsd="http://www.w3.org/2001/XMLSchema" xmlns:xs="http://www.w3.org/2001/XMLSchema" xmlns:p="http://schemas.microsoft.com/office/2006/metadata/properties" xmlns:ns2="3b6be09c-5510-48b1-8133-a81b727123b3" xmlns:ns3="16db7c1a-0711-480b-8c90-766d12f803ff" targetNamespace="http://schemas.microsoft.com/office/2006/metadata/properties" ma:root="true" ma:fieldsID="02a75ac88e091069a2c195ed5727be1f" ns2:_="" ns3:_="">
    <xsd:import namespace="3b6be09c-5510-48b1-8133-a81b727123b3"/>
    <xsd:import namespace="16db7c1a-0711-480b-8c90-766d12f803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be09c-5510-48b1-8133-a81b727123b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db7c1a-0711-480b-8c90-766d12f803f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B9DA6B-8DB5-4371-8FF1-77A7C71B26DE}">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3b6be09c-5510-48b1-8133-a81b727123b3"/>
    <ds:schemaRef ds:uri="http://schemas.microsoft.com/office/2006/documentManagement/types"/>
    <ds:schemaRef ds:uri="16db7c1a-0711-480b-8c90-766d12f803ff"/>
    <ds:schemaRef ds:uri="http://www.w3.org/XML/1998/namespace"/>
  </ds:schemaRefs>
</ds:datastoreItem>
</file>

<file path=customXml/itemProps2.xml><?xml version="1.0" encoding="utf-8"?>
<ds:datastoreItem xmlns:ds="http://schemas.openxmlformats.org/officeDocument/2006/customXml" ds:itemID="{122B52B1-CF79-46DB-B192-0BB8E1D57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6be09c-5510-48b1-8133-a81b727123b3"/>
    <ds:schemaRef ds:uri="16db7c1a-0711-480b-8c90-766d12f803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2F4BB7-8662-4057-A3AC-9DE63D1855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754</TotalTime>
  <Words>908</Words>
  <Application>Microsoft Office PowerPoint</Application>
  <PresentationFormat>Widescreen</PresentationFormat>
  <Paragraphs>108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BPreplay</vt:lpstr>
      <vt:lpstr>Calibri</vt:lpstr>
      <vt:lpstr>Calibri Light</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Leandrie Beselaar</cp:lastModifiedBy>
  <cp:revision>50</cp:revision>
  <dcterms:created xsi:type="dcterms:W3CDTF">2016-03-01T17:40:18Z</dcterms:created>
  <dcterms:modified xsi:type="dcterms:W3CDTF">2021-04-05T14:37:28Z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0x010100EB33B85B15D5D241A0B67FA108C29C8D</vt:lpwstr>
  </property>
</Properties>
</file>